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9" r:id="rId5"/>
    <p:sldId id="260" r:id="rId6"/>
    <p:sldId id="262" r:id="rId7"/>
    <p:sldId id="264" r:id="rId8"/>
    <p:sldId id="271" r:id="rId9"/>
    <p:sldId id="263" r:id="rId10"/>
    <p:sldId id="272" r:id="rId11"/>
    <p:sldId id="276" r:id="rId12"/>
    <p:sldId id="268" r:id="rId13"/>
    <p:sldId id="273" r:id="rId14"/>
    <p:sldId id="274" r:id="rId15"/>
    <p:sldId id="277" r:id="rId16"/>
    <p:sldId id="275" r:id="rId17"/>
    <p:sldId id="265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o Martín Cubas Núñez" initials="JMCN" lastIdx="1" clrIdx="0">
    <p:extLst>
      <p:ext uri="{19B8F6BF-5375-455C-9EA6-DF929625EA0E}">
        <p15:presenceInfo xmlns:p15="http://schemas.microsoft.com/office/powerpoint/2012/main" userId="Jacobo Martín Cubas Núñ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72236" autoAdjust="0"/>
  </p:normalViewPr>
  <p:slideViewPr>
    <p:cSldViewPr snapToGrid="0">
      <p:cViewPr varScale="1">
        <p:scale>
          <a:sx n="62" d="100"/>
          <a:sy n="62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FB7C-73AE-43A1-8350-2CF1495D81B1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04C9-2593-4C58-B18F-7E070A202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35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días, como ya sabéis, me llamo Jacobo y voy a presentaros mi trabajo final.</a:t>
            </a:r>
          </a:p>
          <a:p>
            <a:r>
              <a:rPr lang="es-ES" dirty="0"/>
              <a:t>Como ya sabéis soy arquitecto, por lo que decidí hacer algo que uniese el análisis de datos y la arquitectura.</a:t>
            </a:r>
          </a:p>
          <a:p>
            <a:r>
              <a:rPr lang="es-ES"/>
              <a:t>Así que allá vamos.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11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Limpieza de </a:t>
            </a:r>
            <a:r>
              <a:rPr lang="es-ES" sz="1400" b="1" dirty="0" err="1">
                <a:latin typeface="Caviar Dreams" panose="020B0402020204020504" pitchFamily="34" charset="0"/>
              </a:rPr>
              <a:t>dataset</a:t>
            </a:r>
            <a:r>
              <a:rPr lang="es-ES" sz="1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Pasando valores numéricos a 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	categóricos</a:t>
            </a: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El siguiente paso fue: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0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Introducir la información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455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Realizar distintas </a:t>
            </a:r>
            <a:r>
              <a:rPr lang="es-ES" sz="1200" dirty="0" err="1">
                <a:latin typeface="Caviar Dreams" panose="020B0402020204020504" pitchFamily="34" charset="0"/>
              </a:rPr>
              <a:t>Queries</a:t>
            </a:r>
            <a:r>
              <a:rPr lang="es-ES" sz="1200" dirty="0">
                <a:latin typeface="Caviar Dreams" panose="020B0402020204020504" pitchFamily="34" charset="0"/>
              </a:rPr>
              <a:t> para obtener los datos deseados de la base de datos en cada momento.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4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El ultimo paso fue:</a:t>
            </a:r>
          </a:p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Entrenar el modelo y esto lo hice:</a:t>
            </a:r>
          </a:p>
          <a:p>
            <a:pPr marL="0" indent="0">
              <a:buNone/>
            </a:pPr>
            <a:endParaRPr lang="es-ES" sz="14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Eliminando las columnas correlacionadas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Realizando el Train – Test – Split, en este caso </a:t>
            </a:r>
            <a:r>
              <a:rPr lang="es-ES" sz="1200" dirty="0" err="1">
                <a:latin typeface="Caviar Dreams" panose="020B0402020204020504" pitchFamily="34" charset="0"/>
              </a:rPr>
              <a:t>dividi</a:t>
            </a:r>
            <a:r>
              <a:rPr lang="es-ES" sz="1200" dirty="0">
                <a:latin typeface="Caviar Dreams" panose="020B0402020204020504" pitchFamily="34" charset="0"/>
              </a:rPr>
              <a:t> el </a:t>
            </a:r>
            <a:r>
              <a:rPr lang="es-ES" sz="1200" dirty="0" err="1">
                <a:latin typeface="Caviar Dreams" panose="020B0402020204020504" pitchFamily="34" charset="0"/>
              </a:rPr>
              <a:t>dataset</a:t>
            </a:r>
            <a:r>
              <a:rPr lang="es-ES" sz="1200" dirty="0">
                <a:latin typeface="Caviar Dreams" panose="020B0402020204020504" pitchFamily="34" charset="0"/>
              </a:rPr>
              <a:t> original (mas de 16 000 filas) y me guarde el 10% de los datos para tener un segundo test de comprobación, de forma que para entrenar los modelos volví a realizar un </a:t>
            </a:r>
            <a:r>
              <a:rPr lang="es-ES" sz="1200" dirty="0" err="1">
                <a:latin typeface="Caviar Dreams" panose="020B0402020204020504" pitchFamily="34" charset="0"/>
              </a:rPr>
              <a:t>train</a:t>
            </a:r>
            <a:r>
              <a:rPr lang="es-ES" sz="1200" dirty="0">
                <a:latin typeface="Caviar Dreams" panose="020B0402020204020504" pitchFamily="34" charset="0"/>
              </a:rPr>
              <a:t> test Split con las cerca de 15 000 filas restantes.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Pasado este paso….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73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Entrene varios modelos y también lo comprobé con h2o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</a:t>
            </a:r>
            <a:r>
              <a:rPr lang="es-ES" sz="1200" dirty="0" err="1">
                <a:latin typeface="Caviar Dreams" panose="020B0402020204020504" pitchFamily="34" charset="0"/>
              </a:rPr>
              <a:t>Probe</a:t>
            </a:r>
            <a:r>
              <a:rPr lang="es-ES" sz="1200" dirty="0">
                <a:latin typeface="Caviar Dreams" panose="020B0402020204020504" pitchFamily="34" charset="0"/>
              </a:rPr>
              <a:t> distintos </a:t>
            </a:r>
            <a:r>
              <a:rPr lang="es-ES" sz="1200" dirty="0" err="1">
                <a:latin typeface="Caviar Dreams" panose="020B0402020204020504" pitchFamily="34" charset="0"/>
              </a:rPr>
              <a:t>hiperparametros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Probar el mejor modelo</a:t>
            </a:r>
          </a:p>
          <a:p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38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Finalmente el modelo elegido fue un </a:t>
            </a:r>
            <a:r>
              <a:rPr lang="es-ES" sz="1200" dirty="0" err="1">
                <a:latin typeface="Caviar Dreams" panose="020B0402020204020504" pitchFamily="34" charset="0"/>
              </a:rPr>
              <a:t>Random</a:t>
            </a:r>
            <a:r>
              <a:rPr lang="es-ES" sz="1200" dirty="0">
                <a:latin typeface="Caviar Dreams" panose="020B0402020204020504" pitchFamily="34" charset="0"/>
              </a:rPr>
              <a:t> Forest </a:t>
            </a:r>
            <a:r>
              <a:rPr lang="es-ES" sz="1200" dirty="0" err="1">
                <a:latin typeface="Caviar Dreams" panose="020B0402020204020504" pitchFamily="34" charset="0"/>
              </a:rPr>
              <a:t>Regressor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Con un </a:t>
            </a:r>
            <a:r>
              <a:rPr lang="es-ES" sz="1200" dirty="0" err="1">
                <a:latin typeface="Caviar Dreams" panose="020B0402020204020504" pitchFamily="34" charset="0"/>
              </a:rPr>
              <a:t>Root</a:t>
            </a:r>
            <a:r>
              <a:rPr lang="es-ES" sz="1200" dirty="0">
                <a:latin typeface="Caviar Dreams" panose="020B0402020204020504" pitchFamily="34" charset="0"/>
              </a:rPr>
              <a:t> Mean </a:t>
            </a:r>
            <a:r>
              <a:rPr lang="es-ES" sz="1200" dirty="0" err="1">
                <a:latin typeface="Caviar Dreams" panose="020B0402020204020504" pitchFamily="34" charset="0"/>
              </a:rPr>
              <a:t>squared</a:t>
            </a:r>
            <a:r>
              <a:rPr lang="es-ES" sz="1200" dirty="0">
                <a:latin typeface="Caviar Dreams" panose="020B0402020204020504" pitchFamily="34" charset="0"/>
              </a:rPr>
              <a:t> error de 45.0000 (7% del valor medio) y un R2_score del 97%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53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paso final os voy a enseñar la aplicación y como funciona</a:t>
            </a:r>
          </a:p>
          <a:p>
            <a:r>
              <a:rPr lang="es-ES" dirty="0"/>
              <a:t>housecoin.herokuapp.com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41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19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8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 por eso que les presento </a:t>
            </a:r>
            <a:r>
              <a:rPr lang="es-ES" sz="1200" b="1" dirty="0">
                <a:latin typeface="Caviar Dreams" panose="020B0402020204020504" pitchFamily="34" charset="0"/>
              </a:rPr>
              <a:t>House </a:t>
            </a:r>
            <a:r>
              <a:rPr lang="es-ES" sz="1200" b="1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4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1200" b="1" dirty="0">
                <a:latin typeface="Caviar Dreams" panose="020B0402020204020504" pitchFamily="34" charset="0"/>
              </a:rPr>
              <a:t>Machine </a:t>
            </a:r>
            <a:r>
              <a:rPr lang="es-ES" sz="1200" b="1" dirty="0" err="1">
                <a:latin typeface="Caviar Dreams" panose="020B0402020204020504" pitchFamily="34" charset="0"/>
              </a:rPr>
              <a:t>Learning</a:t>
            </a:r>
            <a:r>
              <a:rPr lang="es-ES" sz="12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12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Tiene una eficiencia del 92%.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78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1200" b="1" dirty="0">
                <a:latin typeface="Caviar Dreams" panose="020B0402020204020504" pitchFamily="34" charset="0"/>
              </a:rPr>
              <a:t>16 000 viviendas, </a:t>
            </a:r>
            <a:r>
              <a:rPr lang="es-ES" sz="1200" dirty="0">
                <a:latin typeface="Caviar Dreams" panose="020B0402020204020504" pitchFamily="34" charset="0"/>
              </a:rPr>
              <a:t> del mercado actual con distintas características.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2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Además 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09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Lo siento pero no, </a:t>
            </a:r>
            <a:r>
              <a:rPr lang="es-ES" sz="1800" dirty="0" err="1">
                <a:effectLst/>
                <a:latin typeface="Segoe UI" panose="020B0502040204020203" pitchFamily="34" charset="0"/>
              </a:rPr>
              <a:t>todavia</a:t>
            </a:r>
            <a:r>
              <a:rPr lang="es-ES" sz="1800" dirty="0">
                <a:effectLst/>
                <a:latin typeface="Segoe UI" panose="020B0502040204020203" pitchFamily="34" charset="0"/>
              </a:rPr>
              <a:t> queda lo más interesante, ver como he llegado a esto.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1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1200" b="1" dirty="0">
                <a:latin typeface="Caviar Dreams" panose="020B0402020204020504" pitchFamily="34" charset="0"/>
              </a:rPr>
              <a:t>lenguajes</a:t>
            </a:r>
            <a:r>
              <a:rPr lang="es-ES" sz="1200" dirty="0">
                <a:latin typeface="Caviar Dreams" panose="020B0402020204020504" pitchFamily="34" charset="0"/>
              </a:rPr>
              <a:t> y </a:t>
            </a:r>
            <a:r>
              <a:rPr lang="es-ES" sz="1200" b="1" dirty="0">
                <a:latin typeface="Caviar Dreams" panose="020B0402020204020504" pitchFamily="34" charset="0"/>
              </a:rPr>
              <a:t>programas</a:t>
            </a:r>
            <a:r>
              <a:rPr lang="es-ES" sz="1200" dirty="0">
                <a:latin typeface="Caviar Dreams" panose="020B0402020204020504" pitchFamily="34" charset="0"/>
              </a:rPr>
              <a:t>. Como Python, </a:t>
            </a:r>
            <a:r>
              <a:rPr lang="es-ES" sz="1200" dirty="0" err="1">
                <a:latin typeface="Caviar Dreams" panose="020B0402020204020504" pitchFamily="34" charset="0"/>
              </a:rPr>
              <a:t>sql</a:t>
            </a:r>
            <a:r>
              <a:rPr lang="es-ES" sz="1200" dirty="0">
                <a:latin typeface="Caviar Dreams" panose="020B0402020204020504" pitchFamily="34" charset="0"/>
              </a:rPr>
              <a:t>, </a:t>
            </a:r>
            <a:r>
              <a:rPr lang="es-ES" sz="1200" dirty="0" err="1">
                <a:latin typeface="Caviar Dreams" panose="020B0402020204020504" pitchFamily="34" charset="0"/>
              </a:rPr>
              <a:t>jupyter</a:t>
            </a:r>
            <a:r>
              <a:rPr lang="es-ES" sz="1200" dirty="0">
                <a:latin typeface="Caviar Dreams" panose="020B0402020204020504" pitchFamily="34" charset="0"/>
              </a:rPr>
              <a:t> notebook, </a:t>
            </a:r>
            <a:r>
              <a:rPr lang="es-ES" sz="1200" dirty="0" err="1">
                <a:latin typeface="Caviar Dreams" panose="020B0402020204020504" pitchFamily="34" charset="0"/>
              </a:rPr>
              <a:t>streamlit</a:t>
            </a:r>
            <a:r>
              <a:rPr lang="es-ES" sz="1200">
                <a:latin typeface="Caviar Dreams" panose="020B0402020204020504" pitchFamily="34" charset="0"/>
              </a:rPr>
              <a:t>, …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Los pasos que he llevado a cabo son: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3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A2B7-F710-48A4-85BA-9B4D11A4B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C6A1C4-2695-417D-A378-15DB07F7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38B21-8540-4800-80A8-7A147F20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35F40-AA4E-4409-865B-B1DBE809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0EED9-DCC4-4751-85B4-CF10CCD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0EE1-5726-46C5-841F-59A9527B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A632CB-9DC0-4371-8255-7CCE4DA4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2AE90-7887-471F-A417-544B72FE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5AD76-5288-4443-B7D9-5DBB3F43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FFF06-3C5A-4DBE-AC72-ADED6FE9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6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EFEBE-CF41-415D-8E15-8DE46035B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1095D-4DF3-4E7F-A4F6-1DADB65D7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EF8060-35CC-4064-80E1-23A3660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E79C9-E495-40FB-81E3-E2A8830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DD6483-5944-47C7-84D0-01921F91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99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D437E-759B-438B-A485-FC6EA6A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A796C-A099-46C0-980D-4EB0DA46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1CA5E-DCC1-4013-ACB4-706404EF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16FF2-4DA5-4B22-9422-D2C1C8BE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74149-DB6D-4E9A-81F7-9077F2BE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5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7DC5-6027-40C0-AAAE-D94FBDCA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43EBE-862E-477B-9016-3AAFDEC0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76DCE-20F2-4D9B-BB7B-BA190203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E3059C-1E1F-4EA9-908E-921AA946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D4E17-ABBF-4641-B026-78C2A7F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50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EC08A-12D9-4267-BE18-4AB0B627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23E46-E5F2-4623-8FD6-E71462A4F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708D0-0CCD-453F-AD9A-B480617D7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2B14E-26C7-4239-BCE3-9844C38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E349B3-1BCF-47CA-B24B-F3ECF32D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5EC88-6649-49FD-A697-BB0A583B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5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5249-4830-4019-9452-81910CF8E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A1DCE-6726-409F-B33E-2143C1F6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ADC1DD-98CE-411A-AD4A-23D64836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7AC2D1-657C-48A5-8C7E-3F9913B31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8E2EBF-CA52-4E38-81E7-F42D12F7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9400C-2ED2-4FA5-A770-08FA9FAE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2AA23D-F6F7-4F2B-8769-985F3696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366E59-54C5-4640-ADC2-B62E8006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6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D4AB9-2FEE-401A-98E6-40DCA2B1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CA6BF-F681-4A9E-8757-2FC21549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338168-3756-4E10-B8F3-946D1F67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443D89-6E86-4DD1-A81C-BB4AB7CB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39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D54712-FE8B-4CA3-A803-7B69AA4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7A19A9-1B8C-42CD-930A-49BCDDAE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8830C-7BBB-4F07-BBEB-355700D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8B034-D5AE-48D9-AC5E-6D012D46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2C74D-39F7-453F-B2A5-175FE5ED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30A3B8-B887-440F-BF43-95B736D2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043E8-3223-46EB-A202-89641E1A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E3339D-BEAF-40C2-8E57-FEE37CD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A7C7F6-D19D-4201-AC03-870B6DFE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75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F1CAE-19DA-4EFB-A0E5-05096176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189181-CDC9-4B4C-81A3-A5983D54B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A0C3DC-C422-479A-8299-EB531027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8BC3C1-54A7-40CA-8156-66E058E7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4A819-B90F-4286-A9D0-ED3BB761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E263AE-FD07-4032-A5D6-9A9A8AF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6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881AA6-92B2-4671-B15A-C030253C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7B81A-BF5B-47E4-A8E0-BF14DF53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07D88-F9EA-4B61-842A-CCD40963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D5102-71CD-4B76-85D3-8E52A5E2D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247E8-E131-4BEE-BF8B-F7697BAA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7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192.168.1.61:85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ara Ensan">
            <a:extLst>
              <a:ext uri="{FF2B5EF4-FFF2-40B4-BE49-F238E27FC236}">
                <a16:creationId xmlns:a16="http://schemas.microsoft.com/office/drawing/2014/main" id="{8EE33721-66B8-47CF-93B8-FD1518881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878842"/>
            <a:ext cx="5791199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2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95E82-C085-4919-AD1C-83886BCD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91" y="851518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Limpieza de </a:t>
            </a:r>
            <a:r>
              <a:rPr lang="es-ES" sz="2400" b="1" dirty="0" err="1">
                <a:latin typeface="Caviar Dreams" panose="020B0402020204020504" pitchFamily="34" charset="0"/>
              </a:rPr>
              <a:t>dataset</a:t>
            </a:r>
            <a:r>
              <a:rPr lang="es-ES" sz="2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Pasando valores numéricos a 	categóricos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 want him to clean up my house. It would be perfect. - GIF on Imgur">
            <a:extLst>
              <a:ext uri="{FF2B5EF4-FFF2-40B4-BE49-F238E27FC236}">
                <a16:creationId xmlns:a16="http://schemas.microsoft.com/office/drawing/2014/main" id="{14DD60D2-52DC-4DE0-BD9A-112EAEB77A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5139" y="2735592"/>
            <a:ext cx="3657599" cy="19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atabase GIF - Find on GIFER">
            <a:extLst>
              <a:ext uri="{FF2B5EF4-FFF2-40B4-BE49-F238E27FC236}">
                <a16:creationId xmlns:a16="http://schemas.microsoft.com/office/drawing/2014/main" id="{9F8A50C2-10A4-4F9A-A811-AE99BF17A7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5" y="1339298"/>
            <a:ext cx="5572539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6067B2-61C0-42AD-BB1C-FC0640DE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660882"/>
            <a:ext cx="5146097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Introducir la información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</a:t>
            </a:r>
            <a:r>
              <a:rPr lang="es-ES" sz="2000" dirty="0" err="1">
                <a:latin typeface="Caviar Dreams" panose="020B0402020204020504" pitchFamily="34" charset="0"/>
              </a:rPr>
              <a:t>Queries</a:t>
            </a:r>
            <a:endParaRPr lang="es-E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3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4630-D350-4102-89D2-16ABCA6A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EBA2E-A1B5-4E68-953A-9BEE3E2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82B3B-F5F4-465E-BB67-995FCD3C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73" y="0"/>
            <a:ext cx="815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F pagerobot12 panting winded entrainement - animated GIF on GIFER - by  Adoragar">
            <a:extLst>
              <a:ext uri="{FF2B5EF4-FFF2-40B4-BE49-F238E27FC236}">
                <a16:creationId xmlns:a16="http://schemas.microsoft.com/office/drawing/2014/main" id="{4EB2648A-2415-4207-8961-615679438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" y="1613424"/>
            <a:ext cx="5438834" cy="36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0B2AFD-2FA9-48D6-8932-8F6FEF58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20" y="2138780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Entrenar el modelo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Eliminar columnas correlacionadas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Train – Test - Split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Entrenar varios modelos.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distintos </a:t>
            </a:r>
            <a:r>
              <a:rPr lang="es-ES" sz="2000" dirty="0" err="1">
                <a:latin typeface="Caviar Dreams" panose="020B0402020204020504" pitchFamily="34" charset="0"/>
              </a:rPr>
              <a:t>hiperparametros</a:t>
            </a:r>
            <a:endParaRPr lang="es-ES" sz="20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el mejor modelo</a:t>
            </a:r>
          </a:p>
        </p:txBody>
      </p:sp>
    </p:spTree>
    <p:extLst>
      <p:ext uri="{BB962C8B-B14F-4D97-AF65-F5344CB8AC3E}">
        <p14:creationId xmlns:p14="http://schemas.microsoft.com/office/powerpoint/2010/main" val="4051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CF6565E-0946-46D0-BE54-E55605A3181C}"/>
              </a:ext>
            </a:extLst>
          </p:cNvPr>
          <p:cNvSpPr/>
          <p:nvPr/>
        </p:nvSpPr>
        <p:spPr>
          <a:xfrm>
            <a:off x="8481060" y="4324234"/>
            <a:ext cx="876300" cy="136028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9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80205-2205-4131-BF8E-0F6B104A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C261D-38F4-4E69-A9A8-69ED248C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4" name="Picture 4" descr="Qué son las pruebas A / B?">
            <a:extLst>
              <a:ext uri="{FF2B5EF4-FFF2-40B4-BE49-F238E27FC236}">
                <a16:creationId xmlns:a16="http://schemas.microsoft.com/office/drawing/2014/main" id="{81AF85B6-0F5D-4B75-91CC-4C167BD918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0" y="1042775"/>
            <a:ext cx="7708831" cy="4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BF6A4D-4006-4E29-BD03-C048F23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72" y="3279079"/>
            <a:ext cx="2668405" cy="2661616"/>
          </a:xfrm>
          <a:prstGeom prst="rect">
            <a:avLst/>
          </a:prstGeom>
        </p:spPr>
      </p:pic>
      <p:pic>
        <p:nvPicPr>
          <p:cNvPr id="7" name="Picture 2" descr="Generador de códigos QR - gratis | Crear código QR para enlace, imagen o  archivo PDF - ME-QR">
            <a:extLst>
              <a:ext uri="{FF2B5EF4-FFF2-40B4-BE49-F238E27FC236}">
                <a16:creationId xmlns:a16="http://schemas.microsoft.com/office/drawing/2014/main" id="{E3BE2955-055B-4D70-8FF5-68B54233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776">
            <a:off x="554371" y="4440242"/>
            <a:ext cx="2144943" cy="21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Kindly: Why Showing Thanks this Season is Important">
            <a:hlinkClick r:id="rId2"/>
            <a:extLst>
              <a:ext uri="{FF2B5EF4-FFF2-40B4-BE49-F238E27FC236}">
                <a16:creationId xmlns:a16="http://schemas.microsoft.com/office/drawing/2014/main" id="{49E95F2F-8919-4AB7-B3E4-BDA18553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397013"/>
            <a:ext cx="3292524" cy="20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48F9024-1E9D-4640-92E6-B3ED5D59D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2877046"/>
            <a:ext cx="6184580" cy="10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o con lupa buscando casa en venta en teléfono móvil 1822328 Vector en  Vecteezy">
            <a:extLst>
              <a:ext uri="{FF2B5EF4-FFF2-40B4-BE49-F238E27FC236}">
                <a16:creationId xmlns:a16="http://schemas.microsoft.com/office/drawing/2014/main" id="{A509300C-0D84-4B31-9C75-D1C18E80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B4DF4F-FBF8-41CA-9F05-FE3ACE09C94F}"/>
              </a:ext>
            </a:extLst>
          </p:cNvPr>
          <p:cNvSpPr txBox="1"/>
          <p:nvPr/>
        </p:nvSpPr>
        <p:spPr>
          <a:xfrm>
            <a:off x="6480699" y="2644170"/>
            <a:ext cx="533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</p:txBody>
      </p:sp>
    </p:spTree>
    <p:extLst>
      <p:ext uri="{BB962C8B-B14F-4D97-AF65-F5344CB8AC3E}">
        <p14:creationId xmlns:p14="http://schemas.microsoft.com/office/powerpoint/2010/main" val="18682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9E65-E0E7-4E1D-824E-DD6DC587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3" y="2524125"/>
            <a:ext cx="5114921" cy="180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sz="2000" dirty="0"/>
          </a:p>
        </p:txBody>
      </p:sp>
      <p:pic>
        <p:nvPicPr>
          <p:cNvPr id="3074" name="Picture 2" descr="riesgo de inversión, volatilidad y fluctuación en el mercado de valores que  el precio caerá, concepto de estabilidad e incertidumbre 2121755 Vector en  Vecteezy">
            <a:extLst>
              <a:ext uri="{FF2B5EF4-FFF2-40B4-BE49-F238E27FC236}">
                <a16:creationId xmlns:a16="http://schemas.microsoft.com/office/drawing/2014/main" id="{1AF699F5-F554-4A6F-95C4-95A9425BC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32638" b="-1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C5D6287-2E7A-4E18-9C36-28BCE27A97EE}"/>
              </a:ext>
            </a:extLst>
          </p:cNvPr>
          <p:cNvSpPr txBox="1">
            <a:spLocks/>
          </p:cNvSpPr>
          <p:nvPr/>
        </p:nvSpPr>
        <p:spPr>
          <a:xfrm>
            <a:off x="7282490" y="2378084"/>
            <a:ext cx="4243589" cy="210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latin typeface="Caviar Dreams" panose="020B0402020204020504" pitchFamily="34" charset="0"/>
              </a:rPr>
              <a:t>Es por eso que les presento </a:t>
            </a:r>
            <a:r>
              <a:rPr lang="es-ES" sz="2200" b="1" dirty="0">
                <a:latin typeface="Caviar Dreams" panose="020B0402020204020504" pitchFamily="34" charset="0"/>
              </a:rPr>
              <a:t>House </a:t>
            </a:r>
            <a:r>
              <a:rPr lang="es-ES" sz="2200" b="1" dirty="0" err="1">
                <a:latin typeface="Caviar Dreams" panose="020B0402020204020504" pitchFamily="34" charset="0"/>
              </a:rPr>
              <a:t>Coin</a:t>
            </a:r>
            <a:r>
              <a:rPr lang="es-ES" sz="2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C00DC05-B7F7-4E16-B953-C4BEE7350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/>
          <a:stretch/>
        </p:blipFill>
        <p:spPr>
          <a:xfrm>
            <a:off x="1003852" y="566908"/>
            <a:ext cx="5218044" cy="52022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931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A9DE4-8AB3-4E1E-8E88-024DD03E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84" y="2834811"/>
            <a:ext cx="4619621" cy="11883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House </a:t>
            </a:r>
            <a:r>
              <a:rPr lang="es-ES" sz="2000" dirty="0" err="1">
                <a:latin typeface="Caviar Dreams" panose="020B0402020204020504" pitchFamily="34" charset="0"/>
              </a:rPr>
              <a:t>Coin</a:t>
            </a:r>
            <a:r>
              <a:rPr lang="es-ES" sz="20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2000" b="1" dirty="0">
                <a:latin typeface="Caviar Dreams" panose="020B0402020204020504" pitchFamily="34" charset="0"/>
              </a:rPr>
              <a:t>Machine </a:t>
            </a:r>
            <a:r>
              <a:rPr lang="es-ES" sz="2000" b="1" dirty="0" err="1">
                <a:latin typeface="Caviar Dreams" panose="020B0402020204020504" pitchFamily="34" charset="0"/>
              </a:rPr>
              <a:t>Learning</a:t>
            </a:r>
            <a:r>
              <a:rPr lang="es-ES" sz="20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2000" b="1" dirty="0">
              <a:latin typeface="Caviar Dreams" panose="020B0402020204020504" pitchFamily="34" charset="0"/>
            </a:endParaRPr>
          </a:p>
        </p:txBody>
      </p:sp>
      <p:pic>
        <p:nvPicPr>
          <p:cNvPr id="5128" name="Picture 8" descr="Machine Learning Development Firm - Machine Learning Logo Png is a free  transparent background clipart … | Learning logo, Learning and development, Machine  learning">
            <a:extLst>
              <a:ext uri="{FF2B5EF4-FFF2-40B4-BE49-F238E27FC236}">
                <a16:creationId xmlns:a16="http://schemas.microsoft.com/office/drawing/2014/main" id="{1C941117-F821-4A12-9774-4000BF32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8861" b="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62CF-93B6-4715-8CFE-CA8DC731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B9CC2-29F9-4DDA-BD4D-003549E12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219" y="2376486"/>
            <a:ext cx="4627394" cy="2105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2400" b="1" dirty="0">
                <a:latin typeface="Caviar Dreams" panose="020B0402020204020504" pitchFamily="34" charset="0"/>
              </a:rPr>
              <a:t>16 000 viviendas, </a:t>
            </a:r>
            <a:r>
              <a:rPr lang="es-ES" sz="2400" dirty="0">
                <a:latin typeface="Caviar Dreams" panose="020B0402020204020504" pitchFamily="34" charset="0"/>
              </a:rPr>
              <a:t> del mercado actual con distintas características.</a:t>
            </a:r>
          </a:p>
        </p:txBody>
      </p:sp>
      <p:pic>
        <p:nvPicPr>
          <p:cNvPr id="4098" name="Picture 2" descr="Flat in black white design Coin and house Vector Image">
            <a:extLst>
              <a:ext uri="{FF2B5EF4-FFF2-40B4-BE49-F238E27FC236}">
                <a16:creationId xmlns:a16="http://schemas.microsoft.com/office/drawing/2014/main" id="{3C1EBAD0-EB01-4244-B018-A833D232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35" r="568" b="9003"/>
          <a:stretch/>
        </p:blipFill>
        <p:spPr bwMode="auto">
          <a:xfrm>
            <a:off x="644387" y="890206"/>
            <a:ext cx="5123307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 a relational database instead of NoSQL for IoT">
            <a:extLst>
              <a:ext uri="{FF2B5EF4-FFF2-40B4-BE49-F238E27FC236}">
                <a16:creationId xmlns:a16="http://schemas.microsoft.com/office/drawing/2014/main" id="{FB743D1D-C794-41B7-A3F3-FC35C393D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7313"/>
          <a:stretch/>
        </p:blipFill>
        <p:spPr bwMode="auto">
          <a:xfrm>
            <a:off x="630936" y="890206"/>
            <a:ext cx="5465064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5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oes Artificial Intelligence Mean Data Visualization is Dead? | by Data  Visualization Book Club | Nightingale | Medium">
            <a:extLst>
              <a:ext uri="{FF2B5EF4-FFF2-40B4-BE49-F238E27FC236}">
                <a16:creationId xmlns:a16="http://schemas.microsoft.com/office/drawing/2014/main" id="{C1C3F248-4BB4-49CA-B01A-F54A453F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79" y="765259"/>
            <a:ext cx="6514668" cy="59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68A4F-C070-4167-97A4-B3192211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0" y="884592"/>
            <a:ext cx="54789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Además House </a:t>
            </a:r>
            <a:r>
              <a:rPr lang="es-ES" sz="2400" dirty="0" err="1">
                <a:latin typeface="Caviar Dreams" panose="020B0402020204020504" pitchFamily="34" charset="0"/>
              </a:rPr>
              <a:t>Coin</a:t>
            </a:r>
            <a:r>
              <a:rPr lang="es-ES" sz="2400" dirty="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</p:txBody>
      </p:sp>
    </p:spTree>
    <p:extLst>
      <p:ext uri="{BB962C8B-B14F-4D97-AF65-F5344CB8AC3E}">
        <p14:creationId xmlns:p14="http://schemas.microsoft.com/office/powerpoint/2010/main" val="33353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3559E2-3757-46FD-977B-DC092CA8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0" y="1726935"/>
            <a:ext cx="7955280" cy="3881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0" dirty="0">
                <a:latin typeface="Brusher" panose="00000500000000000000" pitchFamily="2" charset="0"/>
              </a:rPr>
              <a:t>The </a:t>
            </a:r>
            <a:r>
              <a:rPr lang="es-ES" sz="15000" dirty="0" err="1">
                <a:latin typeface="Brusher" panose="00000500000000000000" pitchFamily="2" charset="0"/>
              </a:rPr>
              <a:t>End</a:t>
            </a:r>
            <a:r>
              <a:rPr lang="es-ES" sz="15000" dirty="0">
                <a:latin typeface="Brusher" panose="00000500000000000000" pitchFamily="2" charset="0"/>
              </a:rPr>
              <a:t>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E9487C-6161-41E7-933B-29028D5FB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60" y="43357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4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DA1942E-57FC-46DF-B6CA-9F5714CF22CC}"/>
              </a:ext>
            </a:extLst>
          </p:cNvPr>
          <p:cNvSpPr txBox="1">
            <a:spLocks/>
          </p:cNvSpPr>
          <p:nvPr/>
        </p:nvSpPr>
        <p:spPr>
          <a:xfrm>
            <a:off x="6778176" y="2562917"/>
            <a:ext cx="4627394" cy="210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2400" b="1" dirty="0">
                <a:latin typeface="Caviar Dreams" panose="020B0402020204020504" pitchFamily="34" charset="0"/>
              </a:rPr>
              <a:t>lenguajes</a:t>
            </a:r>
            <a:r>
              <a:rPr lang="es-ES" sz="2400" dirty="0">
                <a:latin typeface="Caviar Dreams" panose="020B0402020204020504" pitchFamily="34" charset="0"/>
              </a:rPr>
              <a:t> y </a:t>
            </a:r>
            <a:r>
              <a:rPr lang="es-ES" sz="2400" b="1" dirty="0">
                <a:latin typeface="Caviar Dreams" panose="020B0402020204020504" pitchFamily="34" charset="0"/>
              </a:rPr>
              <a:t>programas</a:t>
            </a:r>
            <a:r>
              <a:rPr lang="es-ES" sz="2400" dirty="0">
                <a:latin typeface="Caviar Dreams" panose="020B0402020204020504" pitchFamily="34" charset="0"/>
              </a:rPr>
              <a:t>.</a:t>
            </a:r>
          </a:p>
        </p:txBody>
      </p:sp>
      <p:pic>
        <p:nvPicPr>
          <p:cNvPr id="7170" name="Picture 2" descr="Python Logo - PNG y Vector">
            <a:extLst>
              <a:ext uri="{FF2B5EF4-FFF2-40B4-BE49-F238E27FC236}">
                <a16:creationId xmlns:a16="http://schemas.microsoft.com/office/drawing/2014/main" id="{B98AABE1-5E06-4B97-81D1-27AB5CD4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0" y="869052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ql-logo - Desafio Latam">
            <a:extLst>
              <a:ext uri="{FF2B5EF4-FFF2-40B4-BE49-F238E27FC236}">
                <a16:creationId xmlns:a16="http://schemas.microsoft.com/office/drawing/2014/main" id="{548D3CE4-4CED-46F8-B651-89838253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38" y="790470"/>
            <a:ext cx="4599213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yecto Jupyter - Wikipedia, la enciclopedia libre">
            <a:extLst>
              <a:ext uri="{FF2B5EF4-FFF2-40B4-BE49-F238E27FC236}">
                <a16:creationId xmlns:a16="http://schemas.microsoft.com/office/drawing/2014/main" id="{B83F802F-9CA4-4A83-BB42-F0EDC232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0" y="3697355"/>
            <a:ext cx="19722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Brand • Streamlit">
            <a:extLst>
              <a:ext uri="{FF2B5EF4-FFF2-40B4-BE49-F238E27FC236}">
                <a16:creationId xmlns:a16="http://schemas.microsoft.com/office/drawing/2014/main" id="{6CDFF19A-3FA9-4D2F-8B79-4F0612EF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3697355"/>
            <a:ext cx="359803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3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795</Words>
  <Application>Microsoft Office PowerPoint</Application>
  <PresentationFormat>Panorámica</PresentationFormat>
  <Paragraphs>86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Brusher</vt:lpstr>
      <vt:lpstr>Calibri</vt:lpstr>
      <vt:lpstr>Calibri Light</vt:lpstr>
      <vt:lpstr>Caviar Dreams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Jacobo Martín Cubas Núñez</dc:creator>
  <cp:lastModifiedBy>Jacobo Martín Cubas Núñez</cp:lastModifiedBy>
  <cp:revision>31</cp:revision>
  <dcterms:created xsi:type="dcterms:W3CDTF">2021-05-16T17:30:48Z</dcterms:created>
  <dcterms:modified xsi:type="dcterms:W3CDTF">2021-05-20T14:32:52Z</dcterms:modified>
</cp:coreProperties>
</file>